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10"/>
  </p:notesMasterIdLst>
  <p:sldIdLst>
    <p:sldId id="281" r:id="rId2"/>
    <p:sldId id="282" r:id="rId3"/>
    <p:sldId id="284" r:id="rId4"/>
    <p:sldId id="283" r:id="rId5"/>
    <p:sldId id="278" r:id="rId6"/>
    <p:sldId id="279" r:id="rId7"/>
    <p:sldId id="286" r:id="rId8"/>
    <p:sldId id="28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4"/>
  </p:normalViewPr>
  <p:slideViewPr>
    <p:cSldViewPr snapToGrid="0" snapToObjects="1">
      <p:cViewPr varScale="1">
        <p:scale>
          <a:sx n="111" d="100"/>
          <a:sy n="111" d="100"/>
        </p:scale>
        <p:origin x="168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35537-FC35-064F-954D-80DA096C03EC}" type="datetimeFigureOut">
              <a:rPr lang="en-US" smtClean="0"/>
              <a:t>2/7/18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AE670-422D-1E4B-85E1-E7129A743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635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screen">
            <a:lum bright="10000" contrast="20000"/>
          </a:blip>
          <a:srcRect/>
          <a:stretch>
            <a:fillRect/>
          </a:stretch>
        </p:blipFill>
        <p:spPr>
          <a:xfrm>
            <a:off x="-7950" y="390782"/>
            <a:ext cx="4397070" cy="1514162"/>
          </a:xfrm>
          <a:prstGeom prst="rect">
            <a:avLst/>
          </a:prstGeom>
        </p:spPr>
      </p:pic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382588" y="2436556"/>
            <a:ext cx="8229600" cy="11430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 userDrawn="1"/>
        </p:nvSpPr>
        <p:spPr>
          <a:xfrm>
            <a:off x="4513263" y="1"/>
            <a:ext cx="1405466" cy="412749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" name="Rectangle 38"/>
          <p:cNvSpPr/>
          <p:nvPr userDrawn="1"/>
        </p:nvSpPr>
        <p:spPr>
          <a:xfrm>
            <a:off x="6034088" y="1"/>
            <a:ext cx="3109911" cy="412749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4387850" cy="409575"/>
          </a:xfrm>
          <a:prstGeom prst="rect">
            <a:avLst/>
          </a:prstGeom>
          <a:solidFill>
            <a:srgbClr val="7171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sri international_wht.ai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11666" y="-110501"/>
            <a:ext cx="2482102" cy="67005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497917" y="414865"/>
            <a:ext cx="3513666" cy="154562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447800" y="1066800"/>
            <a:ext cx="64008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47800" y="3733800"/>
            <a:ext cx="6400800" cy="3810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2890" name="Rectangle 10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D8D8E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891" name="Text Box 11"/>
          <p:cNvSpPr txBox="1">
            <a:spLocks noChangeArrowheads="1"/>
          </p:cNvSpPr>
          <p:nvPr/>
        </p:nvSpPr>
        <p:spPr bwMode="auto">
          <a:xfrm>
            <a:off x="23813" y="6607175"/>
            <a:ext cx="4572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fld id="{836E4BA7-B825-7B43-9F8F-C52433042C78}" type="slidenum">
              <a:rPr lang="en-US" sz="1200" b="0">
                <a:solidFill>
                  <a:srgbClr val="000000"/>
                </a:solidFill>
              </a:rPr>
              <a:pPr>
                <a:spcBef>
                  <a:spcPct val="50000"/>
                </a:spcBef>
              </a:pPr>
              <a:t>‹#›</a:t>
            </a:fld>
            <a:endParaRPr lang="en-US" sz="1200" b="0">
              <a:solidFill>
                <a:srgbClr val="000000"/>
              </a:solidFill>
            </a:endParaRPr>
          </a:p>
        </p:txBody>
      </p:sp>
      <p:sp>
        <p:nvSpPr>
          <p:cNvPr id="122892" name="Text Box 12"/>
          <p:cNvSpPr txBox="1">
            <a:spLocks noChangeArrowheads="1"/>
          </p:cNvSpPr>
          <p:nvPr/>
        </p:nvSpPr>
        <p:spPr bwMode="auto">
          <a:xfrm>
            <a:off x="5105400" y="6553200"/>
            <a:ext cx="2743200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>
                <a:solidFill>
                  <a:srgbClr val="000000"/>
                </a:solidFill>
              </a:rPr>
              <a:t>SRI International Bioinformatics</a:t>
            </a:r>
          </a:p>
        </p:txBody>
      </p:sp>
      <p:pic>
        <p:nvPicPr>
          <p:cNvPr id="122893" name="Picture 13"/>
          <p:cNvPicPr>
            <a:picLocks noChangeAspect="1" noChangeArrowheads="1"/>
          </p:cNvPicPr>
          <p:nvPr/>
        </p:nvPicPr>
        <p:blipFill>
          <a:blip/>
          <a:srcRect/>
          <a:stretch>
            <a:fillRect/>
          </a:stretch>
        </p:blipFill>
        <p:spPr bwMode="blackWhite">
          <a:xfrm>
            <a:off x="1828800" y="6478588"/>
            <a:ext cx="1143000" cy="3794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8" name="Rectangle 7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61317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524000"/>
            <a:ext cx="38100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38100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4000500"/>
            <a:ext cx="38100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3796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24000"/>
            <a:ext cx="38100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00600" y="1524000"/>
            <a:ext cx="38100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00600" y="4000500"/>
            <a:ext cx="3810000" cy="2324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lum bright="10000" contrast="20000"/>
            <a:alphaModFix/>
          </a:blip>
          <a:srcRect l="534"/>
          <a:stretch>
            <a:fillRect/>
          </a:stretch>
        </p:blipFill>
        <p:spPr>
          <a:xfrm>
            <a:off x="0" y="0"/>
            <a:ext cx="4392246" cy="150126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385608" y="2872709"/>
            <a:ext cx="7772400" cy="717435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3200" b="0" cap="none">
                <a:solidFill>
                  <a:srgbClr val="1E56A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44577C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44577C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44577C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44577C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44577C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86FE33-7CC4-FA4C-BF26-2AD52AA43E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44577C"/>
              </a:buClr>
              <a:defRPr>
                <a:solidFill>
                  <a:srgbClr val="000000"/>
                </a:solidFill>
              </a:defRPr>
            </a:lvl1pPr>
            <a:lvl2pPr>
              <a:buClr>
                <a:srgbClr val="44577C"/>
              </a:buClr>
              <a:defRPr>
                <a:solidFill>
                  <a:srgbClr val="000000"/>
                </a:solidFill>
              </a:defRPr>
            </a:lvl2pPr>
            <a:lvl3pPr>
              <a:buClr>
                <a:srgbClr val="44577C"/>
              </a:buClr>
              <a:defRPr>
                <a:solidFill>
                  <a:srgbClr val="000000"/>
                </a:solidFill>
              </a:defRPr>
            </a:lvl3pPr>
            <a:lvl4pPr>
              <a:buClr>
                <a:srgbClr val="44577C"/>
              </a:buClr>
              <a:defRPr>
                <a:solidFill>
                  <a:srgbClr val="000000"/>
                </a:solidFill>
              </a:defRPr>
            </a:lvl4pPr>
            <a:lvl5pPr>
              <a:buClr>
                <a:srgbClr val="44577C"/>
              </a:buCl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86FE33-7CC4-FA4C-BF26-2AD52AA43E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2250" y="1600200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3250" y="1600200"/>
            <a:ext cx="4038600" cy="4525963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00000"/>
                </a:solidFill>
              </a:defRPr>
            </a:lvl1pPr>
            <a:lvl2pPr>
              <a:defRPr sz="1800">
                <a:solidFill>
                  <a:srgbClr val="000000"/>
                </a:solidFill>
              </a:defRPr>
            </a:lvl2pPr>
            <a:lvl3pPr>
              <a:defRPr sz="1600">
                <a:solidFill>
                  <a:srgbClr val="000000"/>
                </a:solidFill>
              </a:defRPr>
            </a:lvl3pPr>
            <a:lvl4pPr>
              <a:defRPr sz="1400">
                <a:solidFill>
                  <a:srgbClr val="000000"/>
                </a:solidFill>
              </a:defRPr>
            </a:lvl4pPr>
            <a:lvl5pPr>
              <a:defRPr sz="1400">
                <a:solidFill>
                  <a:srgbClr val="00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2D4E545-8550-1F4C-87FE-68D69155DA6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588" y="362230"/>
            <a:ext cx="8229600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E05E294-9D3F-AF49-9CD2-D723A19B1CE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FC14899-6511-1B40-B675-C28D8AF131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2847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524000"/>
            <a:ext cx="38100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524000"/>
            <a:ext cx="381000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27011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1524000"/>
            <a:ext cx="7772400" cy="48006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4509030" y="0"/>
            <a:ext cx="1405466" cy="407988"/>
          </a:xfrm>
          <a:prstGeom prst="rect">
            <a:avLst/>
          </a:prstGeom>
          <a:solidFill>
            <a:srgbClr val="E8A33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6034088" y="0"/>
            <a:ext cx="3109911" cy="407988"/>
          </a:xfrm>
          <a:prstGeom prst="rect">
            <a:avLst/>
          </a:prstGeom>
          <a:solidFill>
            <a:srgbClr val="76908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4379310" cy="407988"/>
          </a:xfrm>
          <a:prstGeom prst="rect">
            <a:avLst/>
          </a:prstGeom>
          <a:solidFill>
            <a:srgbClr val="0A419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82588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82588" y="1436688"/>
            <a:ext cx="8229600" cy="468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8663" y="6553201"/>
            <a:ext cx="795337" cy="304800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Calibri" pitchFamily="-65" charset="0"/>
              </a:defRPr>
            </a:lvl1pPr>
          </a:lstStyle>
          <a:p>
            <a:fld id="{B6B458F9-9C5A-D94F-A853-7378C04DD7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3"/>
          <p:cNvSpPr txBox="1">
            <a:spLocks noGrp="1"/>
          </p:cNvSpPr>
          <p:nvPr userDrawn="1"/>
        </p:nvSpPr>
        <p:spPr>
          <a:xfrm>
            <a:off x="-337910" y="6547796"/>
            <a:ext cx="2143990" cy="356808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solidFill>
                  <a:schemeClr val="tx1">
                    <a:tint val="75000"/>
                  </a:schemeClr>
                </a:solidFill>
                <a:latin typeface="+mn-lt"/>
              </a:rPr>
              <a:t>© 2014 SRI International</a:t>
            </a:r>
          </a:p>
        </p:txBody>
      </p:sp>
    </p:spTree>
    <p:extLst>
      <p:ext uri="{BB962C8B-B14F-4D97-AF65-F5344CB8AC3E}">
        <p14:creationId xmlns:p14="http://schemas.microsoft.com/office/powerpoint/2010/main" val="86848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457200" rtl="0" fontAlgn="base">
        <a:lnSpc>
          <a:spcPct val="80000"/>
        </a:lnSpc>
        <a:spcBef>
          <a:spcPct val="0"/>
        </a:spcBef>
        <a:spcAft>
          <a:spcPct val="0"/>
        </a:spcAft>
        <a:defRPr sz="3600"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>
          <a:solidFill>
            <a:srgbClr val="404040"/>
          </a:solidFill>
          <a:latin typeface="Calibri" pitchFamily="-65" charset="0"/>
        </a:defRPr>
      </a:lvl9pPr>
    </p:titleStyle>
    <p:bodyStyle>
      <a:lvl1pPr marL="230188" indent="-23018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460375" indent="-23018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–"/>
        <a:defRPr sz="20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2pPr>
      <a:lvl3pPr marL="627063" indent="-16668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•"/>
        <a:defRPr sz="18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3pPr>
      <a:lvl4pPr marL="798513" indent="-171450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–"/>
        <a:defRPr sz="16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4pPr>
      <a:lvl5pPr marL="971550" indent="-173038" algn="l" defTabSz="457200" rtl="0" fontAlgn="base">
        <a:spcBef>
          <a:spcPct val="20000"/>
        </a:spcBef>
        <a:spcAft>
          <a:spcPct val="0"/>
        </a:spcAft>
        <a:buClr>
          <a:srgbClr val="E8A333"/>
        </a:buClr>
        <a:buFont typeface="Arial" pitchFamily="-65" charset="0"/>
        <a:buChar char="»"/>
        <a:defRPr sz="1400" kern="1200">
          <a:solidFill>
            <a:srgbClr val="000000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2588" y="2436556"/>
            <a:ext cx="8229600" cy="2876224"/>
          </a:xfrm>
        </p:spPr>
        <p:txBody>
          <a:bodyPr/>
          <a:lstStyle/>
          <a:p>
            <a:pPr algn="ctr"/>
            <a:r>
              <a:rPr lang="en-US" dirty="0" smtClean="0"/>
              <a:t>Pathway </a:t>
            </a:r>
            <a:r>
              <a:rPr lang="en-US" dirty="0" smtClean="0"/>
              <a:t>Collages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2800" dirty="0"/>
              <a:t>Suzanne Paley</a:t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>Pathway Tools Workshop 2018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707936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Pathway Collage?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Application (but accessible from both web and desktop </a:t>
            </a:r>
            <a:r>
              <a:rPr lang="en-US" dirty="0" err="1" smtClean="0"/>
              <a:t>PTools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User-specified set of Pathway </a:t>
            </a:r>
            <a:r>
              <a:rPr lang="en-US" dirty="0"/>
              <a:t>D</a:t>
            </a:r>
            <a:r>
              <a:rPr lang="en-US" dirty="0" smtClean="0"/>
              <a:t>iagrams</a:t>
            </a:r>
          </a:p>
          <a:p>
            <a:r>
              <a:rPr lang="en-US" dirty="0" err="1" smtClean="0"/>
              <a:t>Zoomable</a:t>
            </a:r>
            <a:r>
              <a:rPr lang="en-US" dirty="0" smtClean="0"/>
              <a:t>, Editable, Customizable</a:t>
            </a:r>
          </a:p>
          <a:p>
            <a:r>
              <a:rPr lang="en-US" dirty="0" smtClean="0"/>
              <a:t>Generate High-Quality Images for Publications and Presentations</a:t>
            </a:r>
          </a:p>
          <a:p>
            <a:r>
              <a:rPr lang="en-US" dirty="0" smtClean="0"/>
              <a:t>Overlay Omics Data</a:t>
            </a:r>
          </a:p>
          <a:p>
            <a:endParaRPr lang="en-US" dirty="0" smtClean="0"/>
          </a:p>
          <a:p>
            <a:r>
              <a:rPr lang="en-US" dirty="0" smtClean="0"/>
              <a:t>Implemented in JavaScript using </a:t>
            </a:r>
            <a:r>
              <a:rPr lang="en-US" dirty="0" err="1" smtClean="0"/>
              <a:t>Cytoscape.js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45530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215" y="439315"/>
            <a:ext cx="5843588" cy="6302375"/>
          </a:xfrm>
        </p:spPr>
      </p:pic>
    </p:spTree>
    <p:extLst>
      <p:ext uri="{BB962C8B-B14F-4D97-AF65-F5344CB8AC3E}">
        <p14:creationId xmlns:p14="http://schemas.microsoft.com/office/powerpoint/2010/main" val="1290120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Adjust position of pathways, metabolites, etc.</a:t>
            </a:r>
            <a:endParaRPr lang="en-US" dirty="0"/>
          </a:p>
          <a:p>
            <a:r>
              <a:rPr lang="en-US" dirty="0"/>
              <a:t>Edit labels</a:t>
            </a:r>
          </a:p>
          <a:p>
            <a:r>
              <a:rPr lang="en-US" dirty="0"/>
              <a:t>Customize appearance of nodes, edges</a:t>
            </a:r>
          </a:p>
          <a:p>
            <a:r>
              <a:rPr lang="en-US" dirty="0"/>
              <a:t>Show connections between pathways</a:t>
            </a:r>
          </a:p>
          <a:p>
            <a:r>
              <a:rPr lang="en-US" dirty="0"/>
              <a:t>Merge duplicate </a:t>
            </a:r>
            <a:r>
              <a:rPr lang="en-US" dirty="0" smtClean="0"/>
              <a:t>metabolites, delete entities</a:t>
            </a:r>
          </a:p>
          <a:p>
            <a:r>
              <a:rPr lang="en-US" dirty="0" smtClean="0"/>
              <a:t>Add pathways involving metabolite</a:t>
            </a:r>
            <a:endParaRPr lang="en-US" dirty="0"/>
          </a:p>
          <a:p>
            <a:r>
              <a:rPr lang="en-US" dirty="0"/>
              <a:t>Highlight metabolites, reactions, enzymes of interest</a:t>
            </a:r>
          </a:p>
          <a:p>
            <a:r>
              <a:rPr lang="en-US" dirty="0" smtClean="0"/>
              <a:t>Show/Hide Omics Data</a:t>
            </a:r>
          </a:p>
          <a:p>
            <a:r>
              <a:rPr lang="en-US" dirty="0" smtClean="0"/>
              <a:t>Tooltips provide links to </a:t>
            </a:r>
            <a:r>
              <a:rPr lang="en-US" dirty="0" err="1" smtClean="0"/>
              <a:t>BioCyc</a:t>
            </a:r>
            <a:r>
              <a:rPr lang="en-US" dirty="0" smtClean="0"/>
              <a:t>/</a:t>
            </a:r>
            <a:r>
              <a:rPr lang="en-US" dirty="0" err="1" smtClean="0"/>
              <a:t>PTools</a:t>
            </a:r>
            <a:r>
              <a:rPr lang="en-US" dirty="0" smtClean="0"/>
              <a:t> pages</a:t>
            </a:r>
          </a:p>
          <a:p>
            <a:r>
              <a:rPr lang="en-US" dirty="0" smtClean="0"/>
              <a:t>Save/Reload/Export to PNG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894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Accessing Pathway Collage App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05" y="1203767"/>
            <a:ext cx="7648166" cy="5243331"/>
          </a:xfrm>
        </p:spPr>
      </p:pic>
      <p:sp>
        <p:nvSpPr>
          <p:cNvPr id="5" name="Oval 4"/>
          <p:cNvSpPr/>
          <p:nvPr/>
        </p:nvSpPr>
        <p:spPr bwMode="auto">
          <a:xfrm>
            <a:off x="2060295" y="2309149"/>
            <a:ext cx="1539433" cy="324091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716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 Collage from a </a:t>
            </a:r>
            <a:r>
              <a:rPr lang="en-US" dirty="0" err="1" smtClean="0"/>
              <a:t>SmartTable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25" y="1551008"/>
            <a:ext cx="8741869" cy="4548849"/>
          </a:xfrm>
        </p:spPr>
      </p:pic>
      <p:sp>
        <p:nvSpPr>
          <p:cNvPr id="5" name="Oval 4"/>
          <p:cNvSpPr/>
          <p:nvPr/>
        </p:nvSpPr>
        <p:spPr bwMode="auto">
          <a:xfrm>
            <a:off x="6794963" y="3032567"/>
            <a:ext cx="1943923" cy="416689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9309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99" y="474562"/>
            <a:ext cx="8322889" cy="6181766"/>
          </a:xfrm>
        </p:spPr>
      </p:pic>
    </p:spTree>
    <p:extLst>
      <p:ext uri="{BB962C8B-B14F-4D97-AF65-F5344CB8AC3E}">
        <p14:creationId xmlns:p14="http://schemas.microsoft.com/office/powerpoint/2010/main" val="304862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546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5">
      <a:dk1>
        <a:srgbClr val="4E4E4E"/>
      </a:dk1>
      <a:lt1>
        <a:srgbClr val="FFFFFF"/>
      </a:lt1>
      <a:dk2>
        <a:srgbClr val="4E4E4E"/>
      </a:dk2>
      <a:lt2>
        <a:srgbClr val="FFFFFF"/>
      </a:lt2>
      <a:accent1>
        <a:srgbClr val="0070C0"/>
      </a:accent1>
      <a:accent2>
        <a:srgbClr val="8C92BB"/>
      </a:accent2>
      <a:accent3>
        <a:srgbClr val="CF7646"/>
      </a:accent3>
      <a:accent4>
        <a:srgbClr val="E8A333"/>
      </a:accent4>
      <a:accent5>
        <a:srgbClr val="7030A0"/>
      </a:accent5>
      <a:accent6>
        <a:srgbClr val="2D2D8A"/>
      </a:accent6>
      <a:hlink>
        <a:srgbClr val="00408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PTools.thmx</Template>
  <TotalTime>7018</TotalTime>
  <Words>107</Words>
  <Application>Microsoft Macintosh PowerPoint</Application>
  <PresentationFormat>On-screen Show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Calibri</vt:lpstr>
      <vt:lpstr>Helvetica</vt:lpstr>
      <vt:lpstr>ＭＳ Ｐゴシック</vt:lpstr>
      <vt:lpstr>Wingdings</vt:lpstr>
      <vt:lpstr>Arial</vt:lpstr>
      <vt:lpstr>Office Theme</vt:lpstr>
      <vt:lpstr>Pathway Collages  Suzanne Paley  Pathway Tools Workshop 2018</vt:lpstr>
      <vt:lpstr>What is a Pathway Collage?</vt:lpstr>
      <vt:lpstr>PowerPoint Presentation</vt:lpstr>
      <vt:lpstr>Operations</vt:lpstr>
      <vt:lpstr>Accessing Pathway Collage App</vt:lpstr>
      <vt:lpstr>Pathway Collage from a SmartTable</vt:lpstr>
      <vt:lpstr>PowerPoint Presentation</vt:lpstr>
      <vt:lpstr>PowerPoint Presentation</vt:lpstr>
    </vt:vector>
  </TitlesOfParts>
  <Company>SRI International</Company>
  <LinksUpToDate>false</LinksUpToDate>
  <SharedDoc>false</SharedDoc>
  <HyperlinksChanged>false</HyperlinksChanged>
  <AppVersion>15.0034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Object Notification Subscriptions</dc:title>
  <dc:creator>Suzanne Paley</dc:creator>
  <cp:lastModifiedBy>Microsoft Office User</cp:lastModifiedBy>
  <cp:revision>50</cp:revision>
  <dcterms:created xsi:type="dcterms:W3CDTF">2016-05-20T14:50:12Z</dcterms:created>
  <dcterms:modified xsi:type="dcterms:W3CDTF">2018-02-11T18:15:07Z</dcterms:modified>
</cp:coreProperties>
</file>